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19"/>
  </p:notes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0" d="100"/>
          <a:sy n="50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8C1AAE-6575-E842-85CF-A2EB8D0C1182}" type="datetimeFigureOut">
              <a:rPr lang="en-US" smtClean="0"/>
              <a:t>11/28/12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3F0ECF-3BC2-DB45-99CA-75CB1E36D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683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People</a:t>
            </a:r>
            <a:r>
              <a:rPr lang="en-US" baseline="0" dirty="0" smtClean="0"/>
              <a:t> disagree and each puts forward an idea to an attempt to show that this idea is superior to another</a:t>
            </a:r>
          </a:p>
          <a:p>
            <a:r>
              <a:rPr lang="en-US" baseline="0" dirty="0" smtClean="0"/>
              <a:t>PERSONAL (self)</a:t>
            </a:r>
          </a:p>
          <a:p>
            <a:r>
              <a:rPr lang="en-US" baseline="0" dirty="0" smtClean="0"/>
              <a:t>DISAGREEMENT/AGREEMENTS – friendly, heated, serious, amusing – clash of ideas in which a person acts as a judge to determine whose reasons are better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F0ECF-3BC2-DB45-99CA-75CB1E36DC7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7665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Career</a:t>
            </a:r>
            <a:r>
              <a:rPr lang="en-US" baseline="0" dirty="0" smtClean="0"/>
              <a:t> – questioned by superiors, move up with higher responsibility and pay</a:t>
            </a:r>
          </a:p>
          <a:p>
            <a:r>
              <a:rPr lang="en-US" baseline="0" dirty="0" smtClean="0"/>
              <a:t>Helping Others – narrow the issues so it can be examined an analyzed. Helps people move closer to the truth – looking for the best solution.</a:t>
            </a:r>
          </a:p>
          <a:p>
            <a:r>
              <a:rPr lang="en-US" dirty="0" smtClean="0"/>
              <a:t>As Voter – become a</a:t>
            </a:r>
            <a:r>
              <a:rPr lang="en-US" baseline="0" dirty="0" smtClean="0"/>
              <a:t> more analytical evaluator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F0ECF-3BC2-DB45-99CA-75CB1E36DC7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2809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F0ECF-3BC2-DB45-99CA-75CB1E36DC7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9518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Formal</a:t>
            </a:r>
            <a:r>
              <a:rPr lang="en-US" baseline="0" dirty="0" smtClean="0"/>
              <a:t> way to stating an </a:t>
            </a:r>
            <a:r>
              <a:rPr lang="en-US" baseline="0" dirty="0" err="1" smtClean="0"/>
              <a:t>opion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F0ECF-3BC2-DB45-99CA-75CB1E36DC7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4020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a debate – NEGATIVE</a:t>
            </a:r>
            <a:r>
              <a:rPr lang="en-US" baseline="0" dirty="0" smtClean="0"/>
              <a:t> SIDE defends the status quo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F0ECF-3BC2-DB45-99CA-75CB1E36DC7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9872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Used as a guide and summary before and during the debate.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F0ECF-3BC2-DB45-99CA-75CB1E36DC7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8183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Act of counting the mark had </a:t>
            </a:r>
            <a:r>
              <a:rPr lang="en-US" smtClean="0"/>
              <a:t>made earlier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F0ECF-3BC2-DB45-99CA-75CB1E36DC7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956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AB4F-DC7A-2D4F-9C45-3EAF6FD934BD}" type="datetimeFigureOut">
              <a:rPr lang="en-US" smtClean="0"/>
              <a:t>11/28/12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50A3A57-ABEB-824F-B073-269C524909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AB4F-DC7A-2D4F-9C45-3EAF6FD934BD}" type="datetimeFigureOut">
              <a:rPr lang="en-US" smtClean="0"/>
              <a:t>11/28/12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A3A57-ABEB-824F-B073-269C524909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AB4F-DC7A-2D4F-9C45-3EAF6FD934BD}" type="datetimeFigureOut">
              <a:rPr lang="en-US" smtClean="0"/>
              <a:t>11/28/12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A3A57-ABEB-824F-B073-269C524909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AB4F-DC7A-2D4F-9C45-3EAF6FD934BD}" type="datetimeFigureOut">
              <a:rPr lang="en-US" smtClean="0"/>
              <a:t>11/28/12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A3A57-ABEB-824F-B073-269C524909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AB4F-DC7A-2D4F-9C45-3EAF6FD934BD}" type="datetimeFigureOut">
              <a:rPr lang="en-US" smtClean="0"/>
              <a:t>11/28/12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A3A57-ABEB-824F-B073-269C524909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AB4F-DC7A-2D4F-9C45-3EAF6FD934BD}" type="datetimeFigureOut">
              <a:rPr lang="en-US" smtClean="0"/>
              <a:t>11/28/12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A3A57-ABEB-824F-B073-269C524909B0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AB4F-DC7A-2D4F-9C45-3EAF6FD934BD}" type="datetimeFigureOut">
              <a:rPr lang="en-US" smtClean="0"/>
              <a:t>11/28/12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A3A57-ABEB-824F-B073-269C524909B0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AB4F-DC7A-2D4F-9C45-3EAF6FD934BD}" type="datetimeFigureOut">
              <a:rPr lang="en-US" smtClean="0"/>
              <a:t>11/28/12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A3A57-ABEB-824F-B073-269C524909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AB4F-DC7A-2D4F-9C45-3EAF6FD934BD}" type="datetimeFigureOut">
              <a:rPr lang="en-US" smtClean="0"/>
              <a:t>11/28/12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A3A57-ABEB-824F-B073-269C524909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AB4F-DC7A-2D4F-9C45-3EAF6FD934BD}" type="datetimeFigureOut">
              <a:rPr lang="en-US" smtClean="0"/>
              <a:t>11/28/12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A3A57-ABEB-824F-B073-269C524909B0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AB4F-DC7A-2D4F-9C45-3EAF6FD934BD}" type="datetimeFigureOut">
              <a:rPr lang="en-US" smtClean="0"/>
              <a:t>11/28/12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A3A57-ABEB-824F-B073-269C524909B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2B7CAB4F-DC7A-2D4F-9C45-3EAF6FD934BD}" type="datetimeFigureOut">
              <a:rPr lang="en-US" smtClean="0"/>
              <a:t>11/28/12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250A3A57-ABEB-824F-B073-269C524909B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1824"/>
            <a:ext cx="7772400" cy="1362075"/>
          </a:xfrm>
        </p:spPr>
        <p:txBody>
          <a:bodyPr/>
          <a:lstStyle/>
          <a:p>
            <a:r>
              <a:rPr lang="en-US" dirty="0" smtClean="0"/>
              <a:t>11/27 J#4:  argument RECALL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885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22313" y="750000"/>
            <a:ext cx="8082702" cy="2922473"/>
          </a:xfrm>
        </p:spPr>
        <p:txBody>
          <a:bodyPr>
            <a:normAutofit/>
          </a:bodyPr>
          <a:lstStyle/>
          <a:p>
            <a:r>
              <a:rPr lang="en-US" dirty="0" smtClean="0"/>
              <a:t>STATUS QUO: </a:t>
            </a:r>
            <a:br>
              <a:rPr lang="en-US" dirty="0" smtClean="0"/>
            </a:br>
            <a:r>
              <a:rPr lang="en-US" cap="none" dirty="0" smtClean="0"/>
              <a:t>the way things are now </a:t>
            </a:r>
            <a:br>
              <a:rPr lang="en-US" cap="none" dirty="0" smtClean="0"/>
            </a:br>
            <a:r>
              <a:rPr lang="en-US" cap="none" dirty="0" smtClean="0"/>
              <a:t>(existing conditions)</a:t>
            </a:r>
            <a:br>
              <a:rPr lang="en-US" cap="none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467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idx="4294967295"/>
          </p:nvPr>
        </p:nvSpPr>
        <p:spPr>
          <a:xfrm>
            <a:off x="1371600" y="749300"/>
            <a:ext cx="7772400" cy="2768600"/>
          </a:xfrm>
        </p:spPr>
        <p:txBody>
          <a:bodyPr>
            <a:normAutofit/>
          </a:bodyPr>
          <a:lstStyle/>
          <a:p>
            <a:r>
              <a:rPr lang="en-US" dirty="0" smtClean="0"/>
              <a:t>Burden </a:t>
            </a:r>
            <a:r>
              <a:rPr lang="en-US" cap="none" dirty="0" smtClean="0"/>
              <a:t>of</a:t>
            </a:r>
            <a:r>
              <a:rPr lang="en-US" dirty="0" smtClean="0"/>
              <a:t> PROOF: </a:t>
            </a:r>
            <a:br>
              <a:rPr lang="en-US" dirty="0" smtClean="0"/>
            </a:br>
            <a:r>
              <a:rPr lang="en-US" cap="none" dirty="0" smtClean="0"/>
              <a:t>refers to the duty/responsibility to prove something</a:t>
            </a:r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1114079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22313" y="749999"/>
            <a:ext cx="7772400" cy="311124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ARGUMENT: </a:t>
            </a:r>
            <a:br>
              <a:rPr lang="en-US" dirty="0" smtClean="0"/>
            </a:br>
            <a:r>
              <a:rPr lang="en-US" cap="none" dirty="0" smtClean="0"/>
              <a:t>reason for favoring their side of the proposition.</a:t>
            </a:r>
          </a:p>
          <a:p>
            <a:endParaRPr lang="en-US" cap="none" dirty="0"/>
          </a:p>
          <a:p>
            <a:r>
              <a:rPr lang="en-US" cap="none" dirty="0" smtClean="0"/>
              <a:t>- Includes facts that support that reason</a:t>
            </a:r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2978736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722313" y="750000"/>
            <a:ext cx="7772400" cy="3248534"/>
          </a:xfrm>
        </p:spPr>
        <p:txBody>
          <a:bodyPr>
            <a:normAutofit/>
          </a:bodyPr>
          <a:lstStyle/>
          <a:p>
            <a:r>
              <a:rPr lang="en-US" dirty="0" smtClean="0"/>
              <a:t>evidence: </a:t>
            </a:r>
            <a:br>
              <a:rPr lang="en-US" dirty="0" smtClean="0"/>
            </a:br>
            <a:r>
              <a:rPr lang="en-US" cap="none" dirty="0" smtClean="0"/>
              <a:t>information that helps prove something (facts statements, reports, quotes, from experts)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415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Brief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287283" y="1417638"/>
            <a:ext cx="71709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An outline of both the affirmative &amp; negative cases.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13031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722313" y="749999"/>
            <a:ext cx="7772400" cy="4192393"/>
          </a:xfrm>
        </p:spPr>
        <p:txBody>
          <a:bodyPr>
            <a:normAutofit/>
          </a:bodyPr>
          <a:lstStyle/>
          <a:p>
            <a:r>
              <a:rPr lang="en-US" dirty="0" smtClean="0"/>
              <a:t>CONSTRUCTIVE: </a:t>
            </a:r>
            <a:br>
              <a:rPr lang="en-US" dirty="0" smtClean="0"/>
            </a:br>
            <a:r>
              <a:rPr lang="en-US" cap="none" dirty="0" smtClean="0"/>
              <a:t>describes specific speeches that debater make during the debate.</a:t>
            </a:r>
            <a:br>
              <a:rPr lang="en-US" cap="none" dirty="0" smtClean="0"/>
            </a:br>
            <a:r>
              <a:rPr lang="en-US" cap="none" dirty="0"/>
              <a:t/>
            </a:r>
            <a:br>
              <a:rPr lang="en-US" cap="none" dirty="0"/>
            </a:br>
            <a:r>
              <a:rPr lang="en-US" cap="none" dirty="0" smtClean="0"/>
              <a:t>- debaters give constructive speeches they are building on presenting their arguments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240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REFUTE/Refutation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88225" y="1235598"/>
            <a:ext cx="75699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To prove someone is wrong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63861" y="2800167"/>
            <a:ext cx="897241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**Offer evidence to show the other team’s statement is false.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769926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913" y="429088"/>
            <a:ext cx="7772400" cy="2780036"/>
          </a:xfrm>
        </p:spPr>
        <p:txBody>
          <a:bodyPr>
            <a:noAutofit/>
          </a:bodyPr>
          <a:lstStyle/>
          <a:p>
            <a:r>
              <a:rPr lang="en-US" sz="4000" dirty="0" smtClean="0"/>
              <a:t>REBUTTAL</a:t>
            </a:r>
            <a:br>
              <a:rPr lang="en-US" sz="4000" dirty="0" smtClean="0"/>
            </a:br>
            <a:r>
              <a:rPr lang="en-US" sz="4000" dirty="0" smtClean="0"/>
              <a:t>- contradicts an earlier statement 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755206" y="2968869"/>
            <a:ext cx="732893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EXAMPLE:</a:t>
            </a:r>
          </a:p>
          <a:p>
            <a:r>
              <a:rPr lang="en-US" sz="3200" dirty="0" smtClean="0"/>
              <a:t>25 year-olds- are more mature than 21 year olds so there would be fewer accidents if we raised the drinking age.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57719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GreAT</a:t>
            </a:r>
            <a:r>
              <a:rPr lang="en-US" dirty="0" smtClean="0"/>
              <a:t> DEBATE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Fall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065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1530395"/>
            <a:ext cx="7772400" cy="1362075"/>
          </a:xfrm>
        </p:spPr>
        <p:txBody>
          <a:bodyPr/>
          <a:lstStyle/>
          <a:p>
            <a:r>
              <a:rPr lang="en-US" sz="4800" dirty="0" smtClean="0"/>
              <a:t>DEBATE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953814" y="2319268"/>
            <a:ext cx="6540899" cy="749463"/>
          </a:xfrm>
        </p:spPr>
        <p:txBody>
          <a:bodyPr>
            <a:normAutofit/>
          </a:bodyPr>
          <a:lstStyle/>
          <a:p>
            <a:r>
              <a:rPr lang="en-US" sz="4000" dirty="0"/>
              <a:t>b</a:t>
            </a:r>
            <a:r>
              <a:rPr lang="en-US" sz="4000" dirty="0" smtClean="0"/>
              <a:t>attle between ideas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49334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cap="none" dirty="0" smtClean="0"/>
              <a:t>BENEFITS</a:t>
            </a:r>
            <a:endParaRPr lang="en-US" sz="4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Career – challenge opinions, career move, think quickly and improvise</a:t>
            </a:r>
          </a:p>
          <a:p>
            <a:r>
              <a:rPr lang="en-US" sz="3600" dirty="0" smtClean="0"/>
              <a:t>Helping Others – focus on key issues</a:t>
            </a:r>
          </a:p>
          <a:p>
            <a:r>
              <a:rPr lang="en-US" sz="3600" dirty="0" smtClean="0"/>
              <a:t>Citizen – more effective evaluator of arguments.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94685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APPEAL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LOGOS – logic</a:t>
            </a:r>
          </a:p>
          <a:p>
            <a:r>
              <a:rPr lang="en-US" sz="3600" dirty="0" smtClean="0"/>
              <a:t>PATHOS – emotion (love, anger, disgust)</a:t>
            </a:r>
          </a:p>
          <a:p>
            <a:r>
              <a:rPr lang="en-US" sz="3600" dirty="0" smtClean="0"/>
              <a:t>ETHOS – personal (trust your, credibility)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67013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TERMS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Proposition</a:t>
            </a:r>
          </a:p>
          <a:p>
            <a:r>
              <a:rPr lang="en-US" sz="3200" dirty="0" smtClean="0"/>
              <a:t>Resolution</a:t>
            </a:r>
          </a:p>
          <a:p>
            <a:r>
              <a:rPr lang="en-US" sz="3200" dirty="0" smtClean="0"/>
              <a:t>Affirmative</a:t>
            </a:r>
          </a:p>
          <a:p>
            <a:r>
              <a:rPr lang="en-US" sz="3200" dirty="0" smtClean="0"/>
              <a:t>Negative</a:t>
            </a:r>
          </a:p>
          <a:p>
            <a:r>
              <a:rPr lang="en-US" sz="3200" dirty="0" smtClean="0"/>
              <a:t>Status Quo</a:t>
            </a:r>
          </a:p>
          <a:p>
            <a:r>
              <a:rPr lang="en-US" sz="3200" dirty="0" smtClean="0"/>
              <a:t>Burden of Proof</a:t>
            </a:r>
          </a:p>
          <a:p>
            <a:endParaRPr lang="en-US" sz="32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Argument</a:t>
            </a:r>
          </a:p>
          <a:p>
            <a:r>
              <a:rPr lang="en-US" sz="3200" dirty="0" smtClean="0"/>
              <a:t>Evidence</a:t>
            </a:r>
          </a:p>
          <a:p>
            <a:r>
              <a:rPr lang="en-US" sz="3200" dirty="0" smtClean="0"/>
              <a:t>Case</a:t>
            </a:r>
          </a:p>
          <a:p>
            <a:r>
              <a:rPr lang="en-US" sz="3200" dirty="0" smtClean="0"/>
              <a:t>Brief</a:t>
            </a:r>
          </a:p>
          <a:p>
            <a:r>
              <a:rPr lang="en-US" sz="3200" dirty="0" smtClean="0"/>
              <a:t>Constructive</a:t>
            </a:r>
          </a:p>
          <a:p>
            <a:r>
              <a:rPr lang="en-US" sz="3200" dirty="0" smtClean="0"/>
              <a:t>Refute (Refutation)</a:t>
            </a:r>
          </a:p>
          <a:p>
            <a:r>
              <a:rPr lang="en-US" sz="3200" dirty="0" smtClean="0"/>
              <a:t>Rebuttal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46097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750000"/>
            <a:ext cx="7772400" cy="1362075"/>
          </a:xfrm>
        </p:spPr>
        <p:txBody>
          <a:bodyPr/>
          <a:lstStyle/>
          <a:p>
            <a:r>
              <a:rPr lang="en-US" dirty="0" smtClean="0"/>
              <a:t>PROPOSITION: </a:t>
            </a:r>
            <a:br>
              <a:rPr lang="en-US" dirty="0" smtClean="0"/>
            </a:br>
            <a:r>
              <a:rPr lang="en-US" cap="none" dirty="0" smtClean="0"/>
              <a:t>statement; point being debated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2167" y="2762935"/>
            <a:ext cx="811567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EXAMPLES: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The minimum age for drinking alcohol should be raised to 25.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Christopher Columbus discovered America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Honesty is more important than friendship.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94649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55205" y="651799"/>
            <a:ext cx="772369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RESOLUTION: </a:t>
            </a:r>
            <a:br>
              <a:rPr lang="en-US" sz="4000" dirty="0" smtClean="0"/>
            </a:br>
            <a:r>
              <a:rPr lang="en-US" sz="4000" cap="none" dirty="0" smtClean="0"/>
              <a:t>a proposition that begins with the word</a:t>
            </a:r>
            <a:r>
              <a:rPr lang="en-US" sz="4000" dirty="0"/>
              <a:t> </a:t>
            </a:r>
            <a:r>
              <a:rPr lang="en-US" sz="4000" cap="none" dirty="0" smtClean="0"/>
              <a:t>“resolved”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755205" y="3003189"/>
            <a:ext cx="8115676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EXAMPLES:</a:t>
            </a:r>
          </a:p>
          <a:p>
            <a:pPr marL="285750" indent="-285750">
              <a:buFont typeface="Arial"/>
              <a:buChar char="•"/>
            </a:pPr>
            <a:r>
              <a:rPr lang="en-US" sz="2800" i="1" dirty="0" smtClean="0"/>
              <a:t>Resolved: </a:t>
            </a:r>
            <a:r>
              <a:rPr lang="en-US" sz="2800" dirty="0" smtClean="0"/>
              <a:t>that the minimum age for drinking alcohol should be raised to 25.</a:t>
            </a:r>
          </a:p>
          <a:p>
            <a:pPr marL="285750" indent="-285750">
              <a:buFont typeface="Arial"/>
              <a:buChar char="•"/>
            </a:pPr>
            <a:r>
              <a:rPr lang="en-US" sz="2800" i="1" dirty="0" smtClean="0"/>
              <a:t>Resolved: </a:t>
            </a:r>
            <a:r>
              <a:rPr lang="en-US" sz="2800" dirty="0" smtClean="0"/>
              <a:t>that Christopher Columbus discovered America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Resolved: that honesty is more important than friendship.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918250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22312" y="750000"/>
            <a:ext cx="8168521" cy="3385822"/>
          </a:xfrm>
        </p:spPr>
        <p:txBody>
          <a:bodyPr>
            <a:normAutofit/>
          </a:bodyPr>
          <a:lstStyle/>
          <a:p>
            <a:r>
              <a:rPr lang="en-US" dirty="0" smtClean="0"/>
              <a:t>affirmative: </a:t>
            </a:r>
            <a:br>
              <a:rPr lang="en-US" dirty="0" smtClean="0"/>
            </a:br>
            <a:r>
              <a:rPr lang="en-US" cap="none" dirty="0" smtClean="0"/>
              <a:t>yes; true (prove the statement is true)</a:t>
            </a:r>
            <a:br>
              <a:rPr lang="en-US" cap="none" dirty="0" smtClean="0"/>
            </a:br>
            <a:r>
              <a:rPr lang="en-US" cap="none" dirty="0"/>
              <a:t/>
            </a:r>
            <a:br>
              <a:rPr lang="en-US" cap="none" dirty="0"/>
            </a:br>
            <a:r>
              <a:rPr lang="en-US" cap="none" dirty="0" smtClean="0"/>
              <a:t>NEGATIVE:</a:t>
            </a:r>
            <a:br>
              <a:rPr lang="en-US" cap="none" dirty="0" smtClean="0"/>
            </a:br>
            <a:r>
              <a:rPr lang="en-US" cap="none" dirty="0" smtClean="0"/>
              <a:t>no; false (prove it’s false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863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Pop.thmx</Template>
  <TotalTime>446</TotalTime>
  <Words>373</Words>
  <Application>Microsoft Macintosh PowerPoint</Application>
  <PresentationFormat>On-screen Show (4:3)</PresentationFormat>
  <Paragraphs>70</Paragraphs>
  <Slides>17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Urban Pop</vt:lpstr>
      <vt:lpstr>11/27 J#4:  argument RECALL</vt:lpstr>
      <vt:lpstr>The GreAT DEBATE</vt:lpstr>
      <vt:lpstr>DEBATE:</vt:lpstr>
      <vt:lpstr>BENEFITS</vt:lpstr>
      <vt:lpstr>APPEAL</vt:lpstr>
      <vt:lpstr>TERMS</vt:lpstr>
      <vt:lpstr>PROPOSITION:  statement; point being debated</vt:lpstr>
      <vt:lpstr>PowerPoint Presentation</vt:lpstr>
      <vt:lpstr>affirmative:  yes; true (prove the statement is true)  NEGATIVE: no; false (prove it’s false</vt:lpstr>
      <vt:lpstr>STATUS QUO:  the way things are now  (existing conditions) </vt:lpstr>
      <vt:lpstr>Burden of PROOF:  refers to the duty/responsibility to prove something</vt:lpstr>
      <vt:lpstr>PowerPoint Presentation</vt:lpstr>
      <vt:lpstr>evidence:  information that helps prove something (facts statements, reports, quotes, from experts)</vt:lpstr>
      <vt:lpstr>Brief</vt:lpstr>
      <vt:lpstr>CONSTRUCTIVE:  describes specific speeches that debater make during the debate.  - debaters give constructive speeches they are building on presenting their arguments</vt:lpstr>
      <vt:lpstr>REFUTE/Refutation</vt:lpstr>
      <vt:lpstr>REBUTTAL - contradicts an earlier statement </vt:lpstr>
    </vt:vector>
  </TitlesOfParts>
  <Company>SCHWA Media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11/27 J#5:  biggest argument</dc:title>
  <dc:creator>Teacher (Trisha Roy)</dc:creator>
  <cp:lastModifiedBy>Teacher (Trisha Roy)</cp:lastModifiedBy>
  <cp:revision>10</cp:revision>
  <dcterms:created xsi:type="dcterms:W3CDTF">2012-11-27T10:06:49Z</dcterms:created>
  <dcterms:modified xsi:type="dcterms:W3CDTF">2012-11-29T07:31:58Z</dcterms:modified>
</cp:coreProperties>
</file>